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"/>
  </p:notesMasterIdLst>
  <p:sldIdLst>
    <p:sldId id="355" r:id="rId3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4E8"/>
    <a:srgbClr val="4CB196"/>
    <a:srgbClr val="1C65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1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83864971-C24D-4F7B-B7AC-EE8CE7F1E04D}" type="datetimeFigureOut">
              <a:rPr lang="es-MX" smtClean="0"/>
              <a:t>22/01/2020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0733488-5D27-40E6-977E-ECF9F6EBE1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5735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INDETECMX" TargetMode="External"/><Relationship Id="rId2" Type="http://schemas.openxmlformats.org/officeDocument/2006/relationships/hyperlink" Target="http://www.indetec.gob.mx/" TargetMode="External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INDETECMX" TargetMode="External"/><Relationship Id="rId2" Type="http://schemas.openxmlformats.org/officeDocument/2006/relationships/hyperlink" Target="http://www.indetec.gob.mx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661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995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9"/>
          <p:cNvCxnSpPr/>
          <p:nvPr/>
        </p:nvCxnSpPr>
        <p:spPr>
          <a:xfrm flipV="1">
            <a:off x="9876368" y="5148264"/>
            <a:ext cx="2315633" cy="1704975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10"/>
          <p:cNvCxnSpPr/>
          <p:nvPr/>
        </p:nvCxnSpPr>
        <p:spPr>
          <a:xfrm>
            <a:off x="11150600" y="0"/>
            <a:ext cx="1026584" cy="52705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reeform 11"/>
          <p:cNvSpPr/>
          <p:nvPr/>
        </p:nvSpPr>
        <p:spPr>
          <a:xfrm>
            <a:off x="11493500" y="-7938"/>
            <a:ext cx="711200" cy="6865938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Freeform 13"/>
          <p:cNvSpPr/>
          <p:nvPr/>
        </p:nvSpPr>
        <p:spPr>
          <a:xfrm>
            <a:off x="9986434" y="5270500"/>
            <a:ext cx="2216151" cy="1587500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Freeform 16"/>
          <p:cNvSpPr/>
          <p:nvPr/>
        </p:nvSpPr>
        <p:spPr>
          <a:xfrm>
            <a:off x="11315700" y="-7938"/>
            <a:ext cx="889000" cy="6865938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Freeform 17"/>
          <p:cNvSpPr/>
          <p:nvPr/>
        </p:nvSpPr>
        <p:spPr>
          <a:xfrm>
            <a:off x="11624733" y="-7938"/>
            <a:ext cx="567267" cy="6865938"/>
          </a:xfrm>
          <a:custGeom>
            <a:avLst/>
            <a:gdLst/>
            <a:ahLst/>
            <a:cxnLst/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Freeform 18"/>
          <p:cNvSpPr/>
          <p:nvPr/>
        </p:nvSpPr>
        <p:spPr>
          <a:xfrm>
            <a:off x="11150601" y="5291138"/>
            <a:ext cx="1056217" cy="1587500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19"/>
          <p:cNvSpPr/>
          <p:nvPr/>
        </p:nvSpPr>
        <p:spPr>
          <a:xfrm>
            <a:off x="-10584" y="-7938"/>
            <a:ext cx="408517" cy="5697538"/>
          </a:xfrm>
          <a:custGeom>
            <a:avLst/>
            <a:gdLst/>
            <a:ahLst/>
            <a:cxnLst/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Imagen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7" y="120650"/>
            <a:ext cx="44450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160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1 Rectángulo"/>
          <p:cNvSpPr>
            <a:spLocks noChangeArrowheads="1"/>
          </p:cNvSpPr>
          <p:nvPr userDrawn="1"/>
        </p:nvSpPr>
        <p:spPr bwMode="auto">
          <a:xfrm>
            <a:off x="3981451" y="3949701"/>
            <a:ext cx="74803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1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Órgano del Sistema Nacional de Coordinación Fiscal (SNCF)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1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al servicio de las Haciendas Públicas del País</a:t>
            </a:r>
            <a:r>
              <a:rPr kumimoji="0" lang="es-MX" sz="14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>
              <a:ln w="0"/>
              <a:solidFill>
                <a:srgbClr val="54A021">
                  <a:lumMod val="50000"/>
                </a:srgb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Berylium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Datos de contacto Internet: </a:t>
            </a: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  <a:hlinkClick r:id="rId2"/>
              </a:rPr>
              <a:t>www.indetec.gob.mx</a:t>
            </a:r>
            <a:endParaRPr kumimoji="0" lang="es-MX" sz="2000" b="0" i="0" u="none" strike="noStrike" kern="1200" cap="none" spc="0" normalizeH="0" baseline="0" noProof="0" dirty="0">
              <a:ln w="0"/>
              <a:solidFill>
                <a:srgbClr val="54A021">
                  <a:lumMod val="50000"/>
                </a:srgb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Berylium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  <a:hlinkClick r:id="rId3"/>
              </a:rPr>
              <a:t>www.facebook.com/INDETECMX</a:t>
            </a:r>
            <a:endParaRPr kumimoji="0" lang="es-MX" sz="2000" b="0" i="0" u="none" strike="noStrike" kern="1200" cap="none" spc="0" normalizeH="0" baseline="0" noProof="0" dirty="0">
              <a:ln w="0"/>
              <a:solidFill>
                <a:srgbClr val="54A021">
                  <a:lumMod val="50000"/>
                </a:srgb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Berylium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https://twitter.com/INDETEC_mx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Ubicación: Lerdo de Tejada No. 2469, Col. Arcos Sur.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C.P. 44500 Guadalajara, Jalisco. México.</a:t>
            </a:r>
            <a:b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</a:b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Tel y Fax (0133) 3669-5550 al 5559</a:t>
            </a:r>
          </a:p>
        </p:txBody>
      </p:sp>
      <p:pic>
        <p:nvPicPr>
          <p:cNvPr id="3" name="Imagen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7" y="120650"/>
            <a:ext cx="44450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588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6211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6188986"/>
      </p:ext>
    </p:extLst>
  </p:cSld>
  <p:clrMapOvr>
    <a:masterClrMapping/>
  </p:clrMapOvr>
  <p:transition spd="slow">
    <p:circl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MX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MX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423DBB-0072-48F4-9345-038A37DEFC3B}" type="slidenum">
              <a:rPr lang="es-MX" altLang="es-MX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MX" altLang="es-MX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268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670300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3618990"/>
      </p:ext>
    </p:extLst>
  </p:cSld>
  <p:clrMapOvr>
    <a:masterClrMapping/>
  </p:clrMapOvr>
  <p:transition spd="slow">
    <p:circl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9"/>
          <p:cNvCxnSpPr/>
          <p:nvPr/>
        </p:nvCxnSpPr>
        <p:spPr>
          <a:xfrm flipV="1">
            <a:off x="9876368" y="5148264"/>
            <a:ext cx="2315633" cy="1704975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10"/>
          <p:cNvCxnSpPr/>
          <p:nvPr/>
        </p:nvCxnSpPr>
        <p:spPr>
          <a:xfrm>
            <a:off x="11150600" y="0"/>
            <a:ext cx="1026584" cy="52705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reeform 11"/>
          <p:cNvSpPr/>
          <p:nvPr/>
        </p:nvSpPr>
        <p:spPr>
          <a:xfrm>
            <a:off x="11493500" y="-7938"/>
            <a:ext cx="711200" cy="6865938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Freeform 13"/>
          <p:cNvSpPr/>
          <p:nvPr/>
        </p:nvSpPr>
        <p:spPr>
          <a:xfrm>
            <a:off x="9986434" y="5270500"/>
            <a:ext cx="2216151" cy="1587500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Freeform 16"/>
          <p:cNvSpPr/>
          <p:nvPr/>
        </p:nvSpPr>
        <p:spPr>
          <a:xfrm>
            <a:off x="11315700" y="-7938"/>
            <a:ext cx="889000" cy="6865938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Freeform 17"/>
          <p:cNvSpPr/>
          <p:nvPr/>
        </p:nvSpPr>
        <p:spPr>
          <a:xfrm>
            <a:off x="-10584" y="-7938"/>
            <a:ext cx="408517" cy="5697538"/>
          </a:xfrm>
          <a:custGeom>
            <a:avLst/>
            <a:gdLst/>
            <a:ahLst/>
            <a:cxnLst/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Imagen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7" y="120650"/>
            <a:ext cx="44450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19"/>
          <p:cNvSpPr/>
          <p:nvPr/>
        </p:nvSpPr>
        <p:spPr>
          <a:xfrm>
            <a:off x="11624733" y="-7938"/>
            <a:ext cx="567267" cy="6865938"/>
          </a:xfrm>
          <a:custGeom>
            <a:avLst/>
            <a:gdLst/>
            <a:ahLst/>
            <a:cxnLst/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20"/>
          <p:cNvSpPr/>
          <p:nvPr/>
        </p:nvSpPr>
        <p:spPr>
          <a:xfrm>
            <a:off x="11129434" y="5318125"/>
            <a:ext cx="1056217" cy="1587500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86180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08ADEDE-20E7-4778-8901-1E21B95CB660}" type="datetimeFigureOut">
              <a:rPr lang="es-MX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22/01/2020</a:t>
            </a:fld>
            <a:endParaRPr lang="es-MX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D12C8316-9844-4846-9402-717383332869}" type="slidenum">
              <a:rPr lang="es-MX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‹Nº›</a:t>
            </a:fld>
            <a:endParaRPr lang="es-MX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85006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9350" y="188641"/>
            <a:ext cx="2593057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97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9"/>
          <p:cNvCxnSpPr/>
          <p:nvPr/>
        </p:nvCxnSpPr>
        <p:spPr>
          <a:xfrm flipV="1">
            <a:off x="9876368" y="5148264"/>
            <a:ext cx="2315633" cy="1704975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10"/>
          <p:cNvCxnSpPr/>
          <p:nvPr/>
        </p:nvCxnSpPr>
        <p:spPr>
          <a:xfrm>
            <a:off x="11150600" y="0"/>
            <a:ext cx="1026584" cy="52705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reeform 11"/>
          <p:cNvSpPr/>
          <p:nvPr/>
        </p:nvSpPr>
        <p:spPr>
          <a:xfrm>
            <a:off x="11493500" y="-7938"/>
            <a:ext cx="711200" cy="6865938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Freeform 13"/>
          <p:cNvSpPr/>
          <p:nvPr/>
        </p:nvSpPr>
        <p:spPr>
          <a:xfrm>
            <a:off x="9986434" y="5270500"/>
            <a:ext cx="2216151" cy="1587500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Freeform 16"/>
          <p:cNvSpPr/>
          <p:nvPr/>
        </p:nvSpPr>
        <p:spPr>
          <a:xfrm>
            <a:off x="11315700" y="-7938"/>
            <a:ext cx="889000" cy="6865938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Freeform 17"/>
          <p:cNvSpPr/>
          <p:nvPr/>
        </p:nvSpPr>
        <p:spPr>
          <a:xfrm>
            <a:off x="11624733" y="-7938"/>
            <a:ext cx="567267" cy="6865938"/>
          </a:xfrm>
          <a:custGeom>
            <a:avLst/>
            <a:gdLst/>
            <a:ahLst/>
            <a:cxnLst/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Freeform 18"/>
          <p:cNvSpPr/>
          <p:nvPr/>
        </p:nvSpPr>
        <p:spPr>
          <a:xfrm>
            <a:off x="11150601" y="5291138"/>
            <a:ext cx="1056217" cy="1587500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Freeform 19"/>
          <p:cNvSpPr/>
          <p:nvPr/>
        </p:nvSpPr>
        <p:spPr>
          <a:xfrm>
            <a:off x="-10584" y="-7938"/>
            <a:ext cx="408517" cy="5697538"/>
          </a:xfrm>
          <a:custGeom>
            <a:avLst/>
            <a:gdLst/>
            <a:ahLst/>
            <a:cxnLst/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0" name="Imagen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7" y="120650"/>
            <a:ext cx="44450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083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n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7469" y="87085"/>
            <a:ext cx="2057987" cy="102870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02037"/>
            <a:ext cx="2222939" cy="955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1 Rectángulo"/>
          <p:cNvSpPr>
            <a:spLocks noChangeArrowheads="1"/>
          </p:cNvSpPr>
          <p:nvPr userDrawn="1"/>
        </p:nvSpPr>
        <p:spPr bwMode="auto">
          <a:xfrm>
            <a:off x="3981451" y="3949701"/>
            <a:ext cx="74803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1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Órgano del Sistema Nacional de Coordinación Fiscal (SNCF)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1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al servicio de las Haciendas Públicas del País</a:t>
            </a:r>
            <a:r>
              <a:rPr kumimoji="0" lang="es-MX" sz="14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000" b="0" i="0" u="none" strike="noStrike" kern="1200" cap="none" spc="0" normalizeH="0" baseline="0" noProof="0" dirty="0">
              <a:ln w="0"/>
              <a:solidFill>
                <a:srgbClr val="54A021">
                  <a:lumMod val="50000"/>
                </a:srgb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Berylium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Datos de contacto Internet: </a:t>
            </a: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  <a:hlinkClick r:id="rId2"/>
              </a:rPr>
              <a:t>www.indetec.gob.mx</a:t>
            </a:r>
            <a:endParaRPr kumimoji="0" lang="es-MX" sz="2000" b="0" i="0" u="none" strike="noStrike" kern="1200" cap="none" spc="0" normalizeH="0" baseline="0" noProof="0" dirty="0">
              <a:ln w="0"/>
              <a:solidFill>
                <a:srgbClr val="54A021">
                  <a:lumMod val="50000"/>
                </a:srgb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Berylium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  <a:hlinkClick r:id="rId3"/>
              </a:rPr>
              <a:t>www.facebook.com/INDETECMX</a:t>
            </a:r>
            <a:endParaRPr kumimoji="0" lang="es-MX" sz="2000" b="0" i="0" u="none" strike="noStrike" kern="1200" cap="none" spc="0" normalizeH="0" baseline="0" noProof="0" dirty="0">
              <a:ln w="0"/>
              <a:solidFill>
                <a:srgbClr val="54A021">
                  <a:lumMod val="50000"/>
                </a:srgb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Berylium" pitchFamily="2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https://twitter.com/INDETEC_mx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Ubicación: Lerdo de Tejada No. 2469, Col. Arcos Sur.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C.P. 44500 Guadalajara, Jalisco. México.</a:t>
            </a:r>
            <a:b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</a:br>
            <a:r>
              <a:rPr kumimoji="0" lang="es-MX" sz="2000" b="0" i="0" u="none" strike="noStrike" kern="1200" cap="none" spc="0" normalizeH="0" baseline="0" noProof="0" dirty="0">
                <a:ln w="0"/>
                <a:solidFill>
                  <a:srgbClr val="54A021">
                    <a:lumMod val="50000"/>
                  </a:srgb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Berylium" pitchFamily="2" charset="0"/>
                <a:ea typeface="+mn-ea"/>
                <a:cs typeface="Arial" panose="020B0604020202020204" pitchFamily="34" charset="0"/>
              </a:rPr>
              <a:t>Tel y Fax (0133) 3669-5550 al 5559</a:t>
            </a:r>
          </a:p>
        </p:txBody>
      </p:sp>
      <p:pic>
        <p:nvPicPr>
          <p:cNvPr id="3" name="Imagen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7" y="120650"/>
            <a:ext cx="44450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082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190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5543735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MX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MX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8423DBB-0072-48F4-9345-038A37DEFC3B}" type="slidenum">
              <a:rPr lang="es-MX" altLang="es-MX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MX" altLang="es-MX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670300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8330269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9"/>
          <p:cNvCxnSpPr/>
          <p:nvPr/>
        </p:nvCxnSpPr>
        <p:spPr>
          <a:xfrm flipV="1">
            <a:off x="9876368" y="5148264"/>
            <a:ext cx="2315633" cy="1704975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10"/>
          <p:cNvCxnSpPr/>
          <p:nvPr/>
        </p:nvCxnSpPr>
        <p:spPr>
          <a:xfrm>
            <a:off x="11150600" y="0"/>
            <a:ext cx="1026584" cy="52705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reeform 11"/>
          <p:cNvSpPr/>
          <p:nvPr/>
        </p:nvSpPr>
        <p:spPr>
          <a:xfrm>
            <a:off x="11493500" y="-7938"/>
            <a:ext cx="711200" cy="6865938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Freeform 13"/>
          <p:cNvSpPr/>
          <p:nvPr/>
        </p:nvSpPr>
        <p:spPr>
          <a:xfrm>
            <a:off x="9986434" y="5270500"/>
            <a:ext cx="2216151" cy="1587500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Freeform 16"/>
          <p:cNvSpPr/>
          <p:nvPr/>
        </p:nvSpPr>
        <p:spPr>
          <a:xfrm>
            <a:off x="11315700" y="-7938"/>
            <a:ext cx="889000" cy="6865938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Freeform 17"/>
          <p:cNvSpPr/>
          <p:nvPr/>
        </p:nvSpPr>
        <p:spPr>
          <a:xfrm>
            <a:off x="-10584" y="-7938"/>
            <a:ext cx="408517" cy="5697538"/>
          </a:xfrm>
          <a:custGeom>
            <a:avLst/>
            <a:gdLst/>
            <a:ahLst/>
            <a:cxnLst/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8" name="Imagen 2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17" y="120650"/>
            <a:ext cx="4445000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Freeform 19"/>
          <p:cNvSpPr/>
          <p:nvPr/>
        </p:nvSpPr>
        <p:spPr>
          <a:xfrm>
            <a:off x="11624733" y="-7938"/>
            <a:ext cx="567267" cy="6865938"/>
          </a:xfrm>
          <a:custGeom>
            <a:avLst/>
            <a:gdLst/>
            <a:ahLst/>
            <a:cxnLst/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20"/>
          <p:cNvSpPr/>
          <p:nvPr/>
        </p:nvSpPr>
        <p:spPr>
          <a:xfrm>
            <a:off x="11129434" y="5318125"/>
            <a:ext cx="1056217" cy="1587500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6319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9350" y="188641"/>
            <a:ext cx="2593057" cy="67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398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11095568" y="5199064"/>
            <a:ext cx="1096433" cy="165893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2117" y="1"/>
            <a:ext cx="609600" cy="6442075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 userDrawn="1"/>
        </p:nvSpPr>
        <p:spPr>
          <a:xfrm>
            <a:off x="11588751" y="-7938"/>
            <a:ext cx="615949" cy="6865938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>
          <a:xfrm>
            <a:off x="11686117" y="-7938"/>
            <a:ext cx="505883" cy="6865938"/>
          </a:xfrm>
          <a:custGeom>
            <a:avLst/>
            <a:gdLst/>
            <a:ahLst/>
            <a:cxnLst/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054" name="Imagen 25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0600" y="-28575"/>
            <a:ext cx="102446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-59267" y="4037014"/>
            <a:ext cx="609600" cy="2852737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11192934" y="5302250"/>
            <a:ext cx="1013884" cy="1576388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9601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70" r:id="rId9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11095568" y="5199064"/>
            <a:ext cx="1096433" cy="165893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1432117" y="1"/>
            <a:ext cx="609600" cy="6442075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 userDrawn="1"/>
        </p:nvSpPr>
        <p:spPr>
          <a:xfrm>
            <a:off x="11588751" y="-7938"/>
            <a:ext cx="615949" cy="6865938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Freeform 14"/>
          <p:cNvSpPr/>
          <p:nvPr/>
        </p:nvSpPr>
        <p:spPr>
          <a:xfrm>
            <a:off x="11686117" y="-7938"/>
            <a:ext cx="505883" cy="6865938"/>
          </a:xfrm>
          <a:custGeom>
            <a:avLst/>
            <a:gdLst/>
            <a:ahLst/>
            <a:cxnLst/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054" name="Imagen 2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0600" y="-28575"/>
            <a:ext cx="102446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reeform 6"/>
          <p:cNvSpPr/>
          <p:nvPr/>
        </p:nvSpPr>
        <p:spPr>
          <a:xfrm>
            <a:off x="-59267" y="4037014"/>
            <a:ext cx="609600" cy="2852737"/>
          </a:xfrm>
          <a:custGeom>
            <a:avLst/>
            <a:gdLst/>
            <a:ahLst/>
            <a:cxnLst/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11192934" y="5302250"/>
            <a:ext cx="1013884" cy="1576388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670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471352" y="300450"/>
            <a:ext cx="86003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CURSO- TALLER</a:t>
            </a:r>
          </a:p>
          <a:p>
            <a:pPr algn="ctr"/>
            <a:r>
              <a:rPr lang="es-MX" b="1" cap="small" dirty="0"/>
              <a:t>MEJORA DE LOS PROCESOS ADMINISTRATIVOS EN MATERIA DE ADQUISICIONES, ARRENDAMIENTOS, SERVICIOS Y OBRA PÚBLICA.</a:t>
            </a: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605289" y="1400752"/>
            <a:ext cx="10998679" cy="4818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MX" sz="1600" b="1" cap="smal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OBJETIVO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MX" sz="1600" cap="smal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cap="small" dirty="0"/>
              <a:t>El participante reconocerá los procedimientos adecuados para el cumplimiento de la normativa administrativa en materia de adquisiciones, arrendamiento, servicios y obras públicas.</a:t>
            </a:r>
            <a:endParaRPr lang="es-MX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MX" sz="1600" b="1" cap="smal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b="1" cap="small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s-MX" sz="1600" b="1" cap="smal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CONTENIDO</a:t>
            </a:r>
            <a:endParaRPr lang="es-MX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MX" cap="small" dirty="0"/>
              <a:t>Normatividad Administrativa Aplicable.</a:t>
            </a:r>
            <a:endParaRPr lang="es-MX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MX" cap="small" dirty="0"/>
              <a:t>Procedimientos de Contratación y Contratos</a:t>
            </a:r>
            <a:endParaRPr lang="es-MX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MX" cap="small" dirty="0"/>
              <a:t>Obras Públicas por Administración Directa</a:t>
            </a:r>
            <a:endParaRPr lang="es-MX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MX" cap="small" dirty="0"/>
              <a:t>Información y Verificación  </a:t>
            </a:r>
            <a:endParaRPr lang="es-MX" sz="16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s-MX" cap="small" dirty="0"/>
              <a:t>Infracciones y Sanciones </a:t>
            </a:r>
            <a:endParaRPr lang="es-MX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MX" cap="small" dirty="0"/>
              <a:t>Solución de </a:t>
            </a:r>
            <a:r>
              <a:rPr lang="es-MX" cap="small" dirty="0" smtClean="0"/>
              <a:t>Controversias</a:t>
            </a:r>
          </a:p>
          <a:p>
            <a:r>
              <a:rPr lang="es-MX" sz="1600" cap="small" dirty="0">
                <a:latin typeface="Arial" panose="020B0604020202020204" pitchFamily="34" charset="0"/>
              </a:rPr>
              <a:t> </a:t>
            </a:r>
            <a:endParaRPr lang="es-MX" sz="1600" cap="small" dirty="0" smtClean="0">
              <a:latin typeface="Arial" panose="020B0604020202020204" pitchFamily="34" charset="0"/>
            </a:endParaRPr>
          </a:p>
          <a:p>
            <a:endParaRPr lang="es-MX" sz="1600" dirty="0"/>
          </a:p>
          <a:p>
            <a:pPr algn="just">
              <a:lnSpc>
                <a:spcPct val="115000"/>
              </a:lnSpc>
            </a:pPr>
            <a:r>
              <a:rPr lang="es-MX" sz="1600" b="1" cap="smal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DIRIGIDO A:</a:t>
            </a:r>
            <a:r>
              <a:rPr lang="es-MX" sz="1600" cap="small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cap="small" dirty="0"/>
              <a:t>mandos medios y operativos relacionados con adquisiciones, arrendamientos, servicios y obra pública y demás funcionarios interesados en el </a:t>
            </a:r>
            <a:r>
              <a:rPr lang="es-MX" cap="small" dirty="0" smtClean="0"/>
              <a:t>tema</a:t>
            </a:r>
            <a:r>
              <a:rPr lang="es-MX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5714" y="168661"/>
            <a:ext cx="713538" cy="832436"/>
          </a:xfrm>
          <a:prstGeom prst="rect">
            <a:avLst/>
          </a:prstGeom>
        </p:spPr>
      </p:pic>
      <p:pic>
        <p:nvPicPr>
          <p:cNvPr id="7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64" y="152378"/>
            <a:ext cx="1904588" cy="848719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376714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3542</TotalTime>
  <Words>20</Words>
  <Application>Microsoft Office PowerPoint</Application>
  <PresentationFormat>Personalizado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Faceta</vt:lpstr>
      <vt:lpstr>1_Faceta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Ahernandezg</dc:creator>
  <cp:lastModifiedBy>Liliana Patricia Morales Rosales</cp:lastModifiedBy>
  <cp:revision>179</cp:revision>
  <cp:lastPrinted>2019-08-27T21:09:11Z</cp:lastPrinted>
  <dcterms:created xsi:type="dcterms:W3CDTF">2018-12-05T22:17:00Z</dcterms:created>
  <dcterms:modified xsi:type="dcterms:W3CDTF">2020-01-22T19:02:20Z</dcterms:modified>
</cp:coreProperties>
</file>